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0.xml" ContentType="application/vnd.openxmlformats-officedocument.presentationml.notesSlide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2.xml" ContentType="application/vnd.openxmlformats-officedocument.presentationml.notesSlide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notesSlides/notesSlide15.xml" ContentType="application/vnd.openxmlformats-officedocument.presentationml.notesSlide+xml"/>
  <Override PartName="/ppt/tags/tag108.xml" ContentType="application/vnd.openxmlformats-officedocument.presentationml.tags+xml"/>
  <Override PartName="/ppt/notesSlides/notesSlide16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9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1111" r:id="rId2"/>
    <p:sldId id="429" r:id="rId3"/>
    <p:sldId id="1278" r:id="rId4"/>
    <p:sldId id="1279" r:id="rId5"/>
    <p:sldId id="1314" r:id="rId6"/>
    <p:sldId id="1316" r:id="rId7"/>
    <p:sldId id="1181" r:id="rId8"/>
    <p:sldId id="1319" r:id="rId9"/>
    <p:sldId id="1320" r:id="rId10"/>
    <p:sldId id="1311" r:id="rId11"/>
    <p:sldId id="1321" r:id="rId12"/>
    <p:sldId id="1282" r:id="rId13"/>
    <p:sldId id="1322" r:id="rId14"/>
    <p:sldId id="1255" r:id="rId15"/>
    <p:sldId id="1323" r:id="rId16"/>
    <p:sldId id="1324" r:id="rId17"/>
    <p:sldId id="1317" r:id="rId18"/>
    <p:sldId id="1184" r:id="rId19"/>
    <p:sldId id="1257" r:id="rId20"/>
    <p:sldId id="1318" r:id="rId21"/>
    <p:sldId id="1120" r:id="rId22"/>
  </p:sldIdLst>
  <p:sldSz cx="12192000" cy="6858000"/>
  <p:notesSz cx="6858000" cy="9144000"/>
  <p:embeddedFontLst>
    <p:embeddedFont>
      <p:font typeface="锦绣宋体" panose="02010600030101010101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DD7"/>
    <a:srgbClr val="4D7EC2"/>
    <a:srgbClr val="F0F0F0"/>
    <a:srgbClr val="E0E0E0"/>
    <a:srgbClr val="491F68"/>
    <a:srgbClr val="10439D"/>
    <a:srgbClr val="0E419C"/>
    <a:srgbClr val="DEEBF7"/>
    <a:srgbClr val="90BCEA"/>
    <a:srgbClr val="204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97" d="100"/>
          <a:sy n="97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DAF8-0D5C-04D2-EBF8-63865846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1C6F8B-EECB-4601-EE86-B8675C2B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7E704C-D2D3-738E-6803-2C4F1BAE2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7F57A-6537-D530-847D-8E334BF9C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5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987E-4FFA-AD4F-9343-64527BE9E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DD1DF-422F-E540-EF5F-D78ACCB4C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0D969-DE44-6C0C-161B-865ECD0B2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5DC9F-8968-8750-C934-764760CA3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1645-DD6C-5BFA-5411-01019558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BFE33-F379-B34F-CD29-DCACCAE27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F63FFC-FBCD-1D97-BE9E-348FE1730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FAA3F-0583-44CB-B33D-CAB6223CD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14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7D7A-7A10-43B1-A9AF-62DCEA26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76509-CC8B-FAC9-B022-D29924577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449319-4D6A-65EB-9B7F-F8823C41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4A023-C802-78EC-42D5-3F625FA2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31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5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1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9C81-4809-FB41-7A3D-65A7A707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FADE5-32C7-8482-D741-45027897F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61711D-3529-6A0B-796A-D72EF0595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59327-0716-D817-B6A4-6BE77DC3E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2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6473-56B5-33C7-2BBE-5443184A6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E873D0-3B53-34BA-86A7-884C6E508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CA21F9-8616-3BF5-9D5A-CC650A58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5920C-86E2-8663-F752-963FDE760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6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0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7.png"/><Relationship Id="rId5" Type="http://schemas.openxmlformats.org/officeDocument/2006/relationships/tags" Target="../tags/tag64.xml"/><Relationship Id="rId10" Type="http://schemas.openxmlformats.org/officeDocument/2006/relationships/image" Target="../media/image18.png"/><Relationship Id="rId4" Type="http://schemas.openxmlformats.org/officeDocument/2006/relationships/tags" Target="../tags/tag63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24.png"/><Relationship Id="rId3" Type="http://schemas.openxmlformats.org/officeDocument/2006/relationships/tags" Target="../tags/tag70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23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22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image" Target="../media/image7.png"/><Relationship Id="rId27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image" Target="../media/image30.png"/><Relationship Id="rId3" Type="http://schemas.openxmlformats.org/officeDocument/2006/relationships/tags" Target="../tags/tag90.xml"/><Relationship Id="rId21" Type="http://schemas.openxmlformats.org/officeDocument/2006/relationships/notesSlide" Target="../notesSlides/notesSlide14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image" Target="../media/image29.png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28.png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image" Target="../media/image27.png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7.png"/><Relationship Id="rId27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microsoft.com/office/2007/relationships/hdphoto" Target="../media/hdphoto1.wdp"/><Relationship Id="rId5" Type="http://schemas.openxmlformats.org/officeDocument/2006/relationships/tags" Target="../tags/tag115.xml"/><Relationship Id="rId10" Type="http://schemas.openxmlformats.org/officeDocument/2006/relationships/image" Target="../media/image6.png"/><Relationship Id="rId4" Type="http://schemas.openxmlformats.org/officeDocument/2006/relationships/tags" Target="../tags/tag114.xml"/><Relationship Id="rId9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9.xml"/><Relationship Id="rId7" Type="http://schemas.openxmlformats.org/officeDocument/2006/relationships/image" Target="../media/image34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2.xml"/><Relationship Id="rId7" Type="http://schemas.openxmlformats.org/officeDocument/2006/relationships/image" Target="../media/image36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7.png"/><Relationship Id="rId4" Type="http://schemas.openxmlformats.org/officeDocument/2006/relationships/tags" Target="../tags/tag123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38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7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3.jpeg"/><Relationship Id="rId5" Type="http://schemas.openxmlformats.org/officeDocument/2006/relationships/tags" Target="../tags/tag128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0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8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1.png"/><Relationship Id="rId2" Type="http://schemas.openxmlformats.org/officeDocument/2006/relationships/tags" Target="../tags/tag22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30.xml"/><Relationship Id="rId19" Type="http://schemas.openxmlformats.org/officeDocument/2006/relationships/image" Target="../media/image1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microsoft.com/office/2007/relationships/hdphoto" Target="../media/hdphoto1.wdp"/><Relationship Id="rId5" Type="http://schemas.openxmlformats.org/officeDocument/2006/relationships/tags" Target="../tags/tag44.xml"/><Relationship Id="rId10" Type="http://schemas.openxmlformats.org/officeDocument/2006/relationships/image" Target="../media/image6.png"/><Relationship Id="rId4" Type="http://schemas.openxmlformats.org/officeDocument/2006/relationships/tags" Target="../tags/tag43.xml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12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11.png"/><Relationship Id="rId2" Type="http://schemas.openxmlformats.org/officeDocument/2006/relationships/tags" Target="../tags/tag47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55.xml"/><Relationship Id="rId19" Type="http://schemas.openxmlformats.org/officeDocument/2006/relationships/image" Target="../media/image13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829F-9FE4-306B-1664-A3380AD7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A5AAF1-6AB4-2164-9FEC-3822A675D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E812B7-1C4D-1B52-0DE0-8A566D46B7A0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75680D-C6E5-2E48-28CB-45C835CEEE28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8CC3233-3FD8-0F6D-006C-73D34044BD0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32254FE-385F-BAFA-80BF-BC1DC6A1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5274D3B-A7F7-1494-FA71-9565382E5F1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02F6E6-A5AD-8846-DF47-F1EE65205D6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9CAB4AF-163A-9A29-A957-86DCE0A7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66F000-B64C-B45F-937D-9CE2CB4509A1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C2ECAA-831E-2200-5DFE-EB0647D4893D}"/>
              </a:ext>
            </a:extLst>
          </p:cNvPr>
          <p:cNvSpPr/>
          <p:nvPr/>
        </p:nvSpPr>
        <p:spPr>
          <a:xfrm>
            <a:off x="2199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3CB504-DB96-5307-0CE7-444ABE5F07AC}"/>
              </a:ext>
            </a:extLst>
          </p:cNvPr>
          <p:cNvSpPr txBox="1"/>
          <p:nvPr/>
        </p:nvSpPr>
        <p:spPr>
          <a:xfrm>
            <a:off x="1026907" y="4986839"/>
            <a:ext cx="1755376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Ω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3F41AB-EED7-E253-A9FA-8A8C475B86D2}"/>
              </a:ext>
            </a:extLst>
          </p:cNvPr>
          <p:cNvSpPr/>
          <p:nvPr/>
        </p:nvSpPr>
        <p:spPr>
          <a:xfrm>
            <a:off x="6644385" y="1734275"/>
            <a:ext cx="2135548" cy="272897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82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69B72-DCAE-1783-9C0B-B996DE7BF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37A8418-D5A4-542C-64C9-3920A479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D9D5C4-FB9D-B2D2-3EF6-0725598DF8CA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3AB3F0-9B87-9382-7F2F-6E6D473C73EF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74BFA74-2841-C089-F9AA-E54FF2F8E3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DC137AF-51A4-BC6C-6CB8-35CFC48CB76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DB62048-3E9D-1055-4944-A99441F67BA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C184F9-3554-B5C7-5758-69CE0622302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709B3B-C978-8FCB-CB71-E310B3E5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91B284E-6DC2-0A66-594F-9A3720B89855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A7AAF4-737F-F98A-A6F0-34802F59B19A}"/>
              </a:ext>
            </a:extLst>
          </p:cNvPr>
          <p:cNvSpPr/>
          <p:nvPr/>
        </p:nvSpPr>
        <p:spPr>
          <a:xfrm>
            <a:off x="4536152" y="1735667"/>
            <a:ext cx="1669915" cy="271505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800217-4679-B406-2D01-1805DF8BA7AB}"/>
              </a:ext>
            </a:extLst>
          </p:cNvPr>
          <p:cNvSpPr txBox="1"/>
          <p:nvPr/>
        </p:nvSpPr>
        <p:spPr>
          <a:xfrm>
            <a:off x="933774" y="4802685"/>
            <a:ext cx="1995693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个发光二极管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441201-3189-C359-0ED4-BF721D8A2A4C}"/>
              </a:ext>
            </a:extLst>
          </p:cNvPr>
          <p:cNvSpPr/>
          <p:nvPr/>
        </p:nvSpPr>
        <p:spPr>
          <a:xfrm>
            <a:off x="9838267" y="2277534"/>
            <a:ext cx="254000" cy="165099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D7758-AC43-7CAE-CA00-3B25F7EA2879}"/>
              </a:ext>
            </a:extLst>
          </p:cNvPr>
          <p:cNvSpPr txBox="1"/>
          <p:nvPr/>
        </p:nvSpPr>
        <p:spPr>
          <a:xfrm>
            <a:off x="10196308" y="3566552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长引脚在上，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BF0C68-7CA7-3B74-1862-F39458C4038C}"/>
              </a:ext>
            </a:extLst>
          </p:cNvPr>
          <p:cNvSpPr txBox="1"/>
          <p:nvPr/>
        </p:nvSpPr>
        <p:spPr>
          <a:xfrm>
            <a:off x="4134175" y="2170588"/>
            <a:ext cx="1648560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长引脚在左，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短引脚在右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0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1B8-4A91-19D6-F808-CAEE8E69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354DE00-AC03-22E4-751A-A851E4BF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6251FF-1B0E-1284-CBCC-27B8D2ABAFA2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4450242-2863-8BBF-3593-16A1ABBC9D52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CB724D-52BC-7363-D615-0365D254167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7FEB262-BF1A-B2A1-EB43-B302419A2CF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960449-155F-157E-BB33-FA78E2DA56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1423CA-2D6C-A7BF-0B83-104CD95CB1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30F5BFD-5E0C-EBBC-CDF5-EB0F8F3C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AED1C79-07E1-FCB9-2179-9A0459483B3D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52CD9-83FF-BB9F-CEE8-286B71AA9C03}"/>
              </a:ext>
            </a:extLst>
          </p:cNvPr>
          <p:cNvSpPr/>
          <p:nvPr/>
        </p:nvSpPr>
        <p:spPr>
          <a:xfrm>
            <a:off x="1096662" y="1371431"/>
            <a:ext cx="1003071" cy="3131573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42AFD2-51CC-CFAA-8FCD-7CEE17B74991}"/>
              </a:ext>
            </a:extLst>
          </p:cNvPr>
          <p:cNvSpPr txBox="1"/>
          <p:nvPr/>
        </p:nvSpPr>
        <p:spPr>
          <a:xfrm>
            <a:off x="933773" y="4802685"/>
            <a:ext cx="3096359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红线（正极）在上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黑线（负极）在下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先不要装最后一节电池！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8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FE77-96D0-CC66-6A8E-6C97B19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8DF5270-A62F-5FA4-80D4-BB5ACF4C2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8990A3-0B25-1E56-535B-846C8CC8F5E8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2F3026-D2F0-9DE9-2FEC-994B933D8819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724903-B940-76F3-767F-1B9E8F4F7DE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B5AE049-D261-F640-8733-9572D148A8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16904DC-DB86-B50C-5F79-5996F81B643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1AD9F8-0C91-0D7C-9230-2E0A2C9B6FB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9DF3038-1A54-1230-588C-EB191244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7AA637-C648-7F66-F14D-FFD91C173406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D959E6-733F-D577-12F2-4B02441E9EEF}"/>
              </a:ext>
            </a:extLst>
          </p:cNvPr>
          <p:cNvSpPr txBox="1"/>
          <p:nvPr/>
        </p:nvSpPr>
        <p:spPr>
          <a:xfrm>
            <a:off x="751099" y="2671799"/>
            <a:ext cx="4091491" cy="4426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用导电胶带顺着图案把电路连起来。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F5A1B-BD69-4665-9085-E54ED1E1FC8D}"/>
              </a:ext>
            </a:extLst>
          </p:cNvPr>
          <p:cNvSpPr/>
          <p:nvPr/>
        </p:nvSpPr>
        <p:spPr>
          <a:xfrm rot="3946894">
            <a:off x="3897564" y="3695481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9FB64-2474-DCBB-D848-1988B91A00A0}"/>
              </a:ext>
            </a:extLst>
          </p:cNvPr>
          <p:cNvSpPr/>
          <p:nvPr/>
        </p:nvSpPr>
        <p:spPr>
          <a:xfrm rot="3946894">
            <a:off x="7528418" y="3703949"/>
            <a:ext cx="219660" cy="1013489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CD40F-2743-5FCB-8B3E-9A8DF9151827}"/>
              </a:ext>
            </a:extLst>
          </p:cNvPr>
          <p:cNvSpPr txBox="1"/>
          <p:nvPr/>
        </p:nvSpPr>
        <p:spPr>
          <a:xfrm>
            <a:off x="594751" y="5296354"/>
            <a:ext cx="6825286" cy="112371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在标有开关的地方将胶带向内折叠，避免与下方胶带粘上。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连好电路后再装上最后一节电池！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70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5" y="323215"/>
            <a:ext cx="4656032" cy="604520"/>
            <a:chOff x="716110" y="296170"/>
            <a:chExt cx="4656105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0" y="296170"/>
              <a:ext cx="4656105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电容充放电电路原理讲解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7327E9-96F3-053B-5EDF-828903F3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000250"/>
            <a:ext cx="761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387852" y="3429248"/>
            <a:ext cx="3416320" cy="1230666"/>
            <a:chOff x="4375026" y="2848154"/>
            <a:chExt cx="3416320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375026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电容串并联计算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3075753" cy="604520"/>
            <a:chOff x="716110" y="296170"/>
            <a:chExt cx="307580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307580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8" y="314032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认识电容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6" y="323215"/>
            <a:ext cx="3007100" cy="604520"/>
            <a:chOff x="716111" y="296170"/>
            <a:chExt cx="300714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1" y="296170"/>
              <a:ext cx="3007147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rgbClr val="E5DDD7">
              <a:alpha val="49804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90ED4-B9FC-046F-34A5-5588448A73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98378" y="945991"/>
            <a:ext cx="3481270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pF (m,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u, n, p, f)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1829659" cy="604520"/>
            <a:chOff x="716110" y="296170"/>
            <a:chExt cx="182968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1829688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6089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时，电容器的两个极板分别与电源的正负极相连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能并储存起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19553-40D6-FD5A-321F-B643CD4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8" y="1954550"/>
            <a:ext cx="6076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1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1731047" cy="604520"/>
            <a:chOff x="716110" y="296170"/>
            <a:chExt cx="17310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173107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电容放电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36689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时，由于充电后的电容器两个金属极板积累了相反的电荷，会在电路中形成电压。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C82D30-5E35-10C0-B895-F20C8412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8" y="1954550"/>
            <a:ext cx="6076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22C6-6925-8E2F-A832-23F59E03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41576A-84C8-86F1-D970-ED0EC5F1C13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8BEED0-3BC0-B8CF-654B-BE561778698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349D5F7-F16F-C09F-8FDF-C183F75A4A2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8BBA2F3-EF3F-CAA6-429F-EEDA8A496B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6F0F6F9-8637-AAC3-CC26-F04A09F9B4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42CC71-13E2-0567-BC5C-1FD6786D6D5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37C6C38-7642-D7BB-85BE-2956913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0A85DAB-03E2-44D9-4E16-963A88AA80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4EF162-ECC8-53DD-C475-34722DE05E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E757B68-5AA7-C7B9-F499-5824DC6D4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804D9F-92D9-9380-362C-AC78606A06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ABD049-EE0B-2B9E-0ABF-A36CADB35C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2C85AAE2-3592-FD0B-332C-FD96AE1C8B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A3B5CD-2F0A-E746-AA6F-B5D9CF00757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37ED3-7C3C-9B17-808D-2355AB73FCC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B15937-5661-3F74-FA73-064183539AF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D28920-181F-85C6-D91B-3D8C6BCD9D0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C9C828-4E75-353F-B0B1-3C20886F407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0268A9-D450-FF16-548A-878D7F80070C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5A7FE6-257E-A735-C84C-4F632E0DD8C7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946BF7-D4E3-ADE7-4387-1DD1E69D2E4F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E84399-F084-78BA-8D97-4AC553C8F7D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3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F6A1-C496-0F01-34D2-7C6D210C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C314C8-44DB-6117-157C-738012E8A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95" y="1225510"/>
            <a:ext cx="9904762" cy="369523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0F0D52-5D00-6A66-96DD-FC69E4BC5319}"/>
              </a:ext>
            </a:extLst>
          </p:cNvPr>
          <p:cNvGrpSpPr/>
          <p:nvPr/>
        </p:nvGrpSpPr>
        <p:grpSpPr>
          <a:xfrm>
            <a:off x="1245235" y="323215"/>
            <a:ext cx="3778249" cy="604520"/>
            <a:chOff x="716110" y="296170"/>
            <a:chExt cx="3778309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0308633-32CB-196B-04D5-9F74A64DACAD}"/>
                </a:ext>
              </a:extLst>
            </p:cNvPr>
            <p:cNvSpPr txBox="1"/>
            <p:nvPr/>
          </p:nvSpPr>
          <p:spPr>
            <a:xfrm>
              <a:off x="716110" y="296170"/>
              <a:ext cx="3778309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A111FB-37CD-0D17-6B87-C2850861D98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DFBAB13-46D0-D788-31BE-40486D3BBE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ABE29A1-B1F5-EF33-084E-E3BB39CFCB7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E570A2-8567-2C5A-0F9D-A6885ED22B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52DD79E-E072-2C91-5BFE-DBB21F21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13F11D9-87EB-6B97-99D3-E4C2CF8AF64E}"/>
              </a:ext>
            </a:extLst>
          </p:cNvPr>
          <p:cNvSpPr txBox="1"/>
          <p:nvPr/>
        </p:nvSpPr>
        <p:spPr>
          <a:xfrm>
            <a:off x="4691472" y="492702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电容充放电电路装配图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AA0A3-EB2A-09C3-B269-63F2A5992746}"/>
              </a:ext>
            </a:extLst>
          </p:cNvPr>
          <p:cNvSpPr/>
          <p:nvPr/>
        </p:nvSpPr>
        <p:spPr>
          <a:xfrm>
            <a:off x="6089966" y="2247629"/>
            <a:ext cx="489765" cy="1651000"/>
          </a:xfrm>
          <a:prstGeom prst="rect">
            <a:avLst/>
          </a:prstGeom>
          <a:solidFill>
            <a:srgbClr val="003153">
              <a:alpha val="20000"/>
            </a:srgbClr>
          </a:solidFill>
          <a:ln w="38100" cmpd="sng">
            <a:solidFill>
              <a:srgbClr val="003153">
                <a:alpha val="5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79A2D2-4A52-AC35-D03B-D519686AB13A}"/>
              </a:ext>
            </a:extLst>
          </p:cNvPr>
          <p:cNvSpPr txBox="1"/>
          <p:nvPr/>
        </p:nvSpPr>
        <p:spPr>
          <a:xfrm>
            <a:off x="933774" y="4802685"/>
            <a:ext cx="2680122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长引脚为正极，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短引脚为负极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正极在上，负极在下。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4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7445</TotalTime>
  <Words>1281</Words>
  <Application>Microsoft Office PowerPoint</Application>
  <PresentationFormat>宽屏</PresentationFormat>
  <Paragraphs>176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锦绣宋体</vt:lpstr>
      <vt:lpstr>等线</vt:lpstr>
      <vt:lpstr>Calibri Light</vt:lpstr>
      <vt:lpstr>Wingdings</vt:lpstr>
      <vt:lpstr>Arial</vt:lpstr>
      <vt:lpstr>微软雅黑</vt:lpstr>
      <vt:lpstr>Calibri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337</cp:revision>
  <dcterms:created xsi:type="dcterms:W3CDTF">2018-09-17T11:33:00Z</dcterms:created>
  <dcterms:modified xsi:type="dcterms:W3CDTF">2025-04-14T13:24:59Z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